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70" r:id="rId2"/>
    <p:sldMasterId id="2147483679" r:id="rId3"/>
  </p:sldMasterIdLst>
  <p:notesMasterIdLst>
    <p:notesMasterId r:id="rId37"/>
  </p:notesMasterIdLst>
  <p:sldIdLst>
    <p:sldId id="256" r:id="rId4"/>
    <p:sldId id="300" r:id="rId5"/>
    <p:sldId id="269" r:id="rId6"/>
    <p:sldId id="270" r:id="rId7"/>
    <p:sldId id="274" r:id="rId8"/>
    <p:sldId id="275" r:id="rId9"/>
    <p:sldId id="276" r:id="rId10"/>
    <p:sldId id="299" r:id="rId11"/>
    <p:sldId id="305" r:id="rId12"/>
    <p:sldId id="301" r:id="rId13"/>
    <p:sldId id="259" r:id="rId14"/>
    <p:sldId id="296" r:id="rId15"/>
    <p:sldId id="283" r:id="rId16"/>
    <p:sldId id="284" r:id="rId17"/>
    <p:sldId id="286" r:id="rId18"/>
    <p:sldId id="287" r:id="rId19"/>
    <p:sldId id="295" r:id="rId20"/>
    <p:sldId id="288" r:id="rId21"/>
    <p:sldId id="289" r:id="rId22"/>
    <p:sldId id="290" r:id="rId23"/>
    <p:sldId id="291" r:id="rId24"/>
    <p:sldId id="303" r:id="rId25"/>
    <p:sldId id="281" r:id="rId26"/>
    <p:sldId id="282" r:id="rId27"/>
    <p:sldId id="292" r:id="rId28"/>
    <p:sldId id="293" r:id="rId29"/>
    <p:sldId id="297" r:id="rId30"/>
    <p:sldId id="306" r:id="rId31"/>
    <p:sldId id="307" r:id="rId32"/>
    <p:sldId id="308" r:id="rId33"/>
    <p:sldId id="309" r:id="rId34"/>
    <p:sldId id="311" r:id="rId35"/>
    <p:sldId id="312" r:id="rId36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DM Sans Bold" panose="020B0604020202020204" charset="0"/>
      <p:regular r:id="rId42"/>
    </p:embeddedFont>
    <p:embeddedFont>
      <p:font typeface="IBM Plex Mono" panose="020B0509050203000203" pitchFamily="49" charset="0"/>
      <p:regular r:id="rId43"/>
      <p:bold r:id="rId44"/>
      <p: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B"/>
    <a:srgbClr val="266430"/>
    <a:srgbClr val="D34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226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esis\source_inversion\misfits.tx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esis\source_inversion\misfits.tx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misfits!$C$1:$C$5</c:f>
              <c:numCache>
                <c:formatCode>0.00E+00</c:formatCode>
                <c:ptCount val="5"/>
                <c:pt idx="0">
                  <c:v>1.59645140932276E-10</c:v>
                </c:pt>
                <c:pt idx="1">
                  <c:v>1.5300895734473701E-5</c:v>
                </c:pt>
                <c:pt idx="2">
                  <c:v>1.5300802334652001E-5</c:v>
                </c:pt>
                <c:pt idx="3">
                  <c:v>1.5300703583715099E-5</c:v>
                </c:pt>
                <c:pt idx="4">
                  <c:v>1.5300612605170099E-5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79-49E0-B2A6-7990507F9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309880"/>
        <c:axId val="464310200"/>
      </c:scatterChart>
      <c:valAx>
        <c:axId val="464309880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4310200"/>
        <c:crosses val="autoZero"/>
        <c:crossBetween val="midCat"/>
      </c:valAx>
      <c:valAx>
        <c:axId val="464310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Misfit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4309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misfits!$C$2:$C$5</c:f>
              <c:numCache>
                <c:formatCode>0.00E+00</c:formatCode>
                <c:ptCount val="4"/>
                <c:pt idx="0">
                  <c:v>1.5300895734473701E-5</c:v>
                </c:pt>
                <c:pt idx="1">
                  <c:v>1.5300802334652001E-5</c:v>
                </c:pt>
                <c:pt idx="2">
                  <c:v>1.5300703583715099E-5</c:v>
                </c:pt>
                <c:pt idx="3">
                  <c:v>1.5300612605170099E-5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7A3-4437-B7C4-871352AB67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309880"/>
        <c:axId val="464310200"/>
      </c:scatterChart>
      <c:valAx>
        <c:axId val="464309880"/>
        <c:scaling>
          <c:orientation val="minMax"/>
          <c:max val="4"/>
          <c:min val="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4310200"/>
        <c:crosses val="autoZero"/>
        <c:crossBetween val="midCat"/>
      </c:valAx>
      <c:valAx>
        <c:axId val="464310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Misfit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4309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BF480-FBEA-4E40-BA1D-63F93A650DDE}" type="datetimeFigureOut">
              <a:rPr lang="en-ID" smtClean="0"/>
              <a:t>23/11/2021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7C76A-A62C-4520-8757-46CB4FE105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20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0">
            <a:extLst>
              <a:ext uri="{FF2B5EF4-FFF2-40B4-BE49-F238E27FC236}">
                <a16:creationId xmlns:a16="http://schemas.microsoft.com/office/drawing/2014/main" id="{98DA39FC-D453-482D-B0D7-750BD64743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0792076" y="3599881"/>
            <a:ext cx="4938623" cy="493862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D741360-1BF8-4C5D-B131-8DCBE4E9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FE9BEEB0-AB22-43D3-88DA-79EC6FBBA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B20689-5D7E-4144-B57A-C76F49DC4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0972" y="6210300"/>
            <a:ext cx="6400800" cy="990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610"/>
              </a:lnSpc>
            </a:pPr>
            <a:endParaRPr lang="en-US" sz="1800" dirty="0">
              <a:solidFill>
                <a:srgbClr val="000000"/>
              </a:solidFill>
              <a:latin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388319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0972" y="6210300"/>
            <a:ext cx="6400800" cy="990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610"/>
              </a:lnSpc>
            </a:pPr>
            <a:endParaRPr lang="en-US" sz="1800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6BD46-93D9-438E-BB32-540B95A7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03751E-6602-43F2-AC3B-7626A427D65C}"/>
              </a:ext>
            </a:extLst>
          </p:cNvPr>
          <p:cNvSpPr txBox="1">
            <a:spLocks/>
          </p:cNvSpPr>
          <p:nvPr userDrawn="1"/>
        </p:nvSpPr>
        <p:spPr>
          <a:xfrm>
            <a:off x="2132172" y="8991601"/>
            <a:ext cx="2894400" cy="363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10"/>
              </a:lnSpc>
            </a:pPr>
            <a:endParaRPr lang="en-US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E3D9894-19A5-4723-803D-E57BE2D22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9964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1AA81C77-6012-462B-8C87-B721A61644C2}"/>
              </a:ext>
            </a:extLst>
          </p:cNvPr>
          <p:cNvGrpSpPr/>
          <p:nvPr userDrawn="1"/>
        </p:nvGrpSpPr>
        <p:grpSpPr>
          <a:xfrm>
            <a:off x="1066800" y="3860088"/>
            <a:ext cx="1500023" cy="1500023"/>
            <a:chOff x="0" y="0"/>
            <a:chExt cx="6350000" cy="6350000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0037334-75DE-4DD2-860E-DE20004CBD6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4431"/>
            </a:solidFill>
          </p:spPr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AA9FC50F-3FD8-46ED-8CA4-2EEFB690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FBCDCC-D671-461A-9183-607E08393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8000" y="0"/>
            <a:ext cx="7620000" cy="10287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BC03CB31-4B12-47F6-9FD7-7036C4408270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F406636-25EC-4D6F-BC54-A5A4768BC6CE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2321AC5-0601-4F01-9875-924C525D9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1418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BFB32B4-A77D-4AD0-9897-FC26F3E0F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1AA81C77-6012-462B-8C87-B721A61644C2}"/>
              </a:ext>
            </a:extLst>
          </p:cNvPr>
          <p:cNvGrpSpPr/>
          <p:nvPr userDrawn="1"/>
        </p:nvGrpSpPr>
        <p:grpSpPr>
          <a:xfrm>
            <a:off x="1066800" y="3860088"/>
            <a:ext cx="1500023" cy="1500023"/>
            <a:chOff x="0" y="0"/>
            <a:chExt cx="6350000" cy="6350000"/>
          </a:xfrm>
          <a:solidFill>
            <a:srgbClr val="266430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0037334-75DE-4DD2-860E-DE20004CBD6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AA9FC50F-3FD8-46ED-8CA4-2EEFB690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FBCDCC-D671-461A-9183-607E08393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8000" y="0"/>
            <a:ext cx="7620000" cy="10287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BC03CB31-4B12-47F6-9FD7-7036C4408270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  <a:solidFill>
            <a:srgbClr val="005AAB"/>
          </a:solidFill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F406636-25EC-4D6F-BC54-A5A4768BC6CE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137947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B144132-5B9F-4D86-89B4-60A44160F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6000501" y="112124"/>
            <a:ext cx="786013" cy="1146175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0B040B9-D76D-42D8-9BD7-F2B417040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CC054ABC-87CB-4590-8B01-7755365D5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0945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F6F196-1941-4EBF-8DAE-DCB202338AC6}"/>
              </a:ext>
            </a:extLst>
          </p:cNvPr>
          <p:cNvSpPr txBox="1">
            <a:spLocks/>
          </p:cNvSpPr>
          <p:nvPr userDrawn="1"/>
        </p:nvSpPr>
        <p:spPr>
          <a:xfrm>
            <a:off x="2132172" y="8991601"/>
            <a:ext cx="2894400" cy="363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10"/>
              </a:lnSpc>
            </a:pPr>
            <a:endParaRPr lang="en-US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A276778-B37A-48EF-B3BA-AB32838F8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B731123-CBEB-402B-A2CA-C08E0A077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888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8B43604-D325-41AB-97BC-F75157D19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599EAE1-1337-4881-A7C7-022EF70E6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6207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88601709-F523-42F5-A90B-EA58887C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770939"/>
            <a:ext cx="8229600" cy="436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ID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E99DE791-F992-407F-BA7B-2BB21BC77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9562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DM Sans Bold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D9CA6-3D07-459B-9993-9CA64E2F0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BFCB0462-5AF6-49AC-B3BB-F02A1BFA08B0}"/>
              </a:ext>
            </a:extLst>
          </p:cNvPr>
          <p:cNvGrpSpPr/>
          <p:nvPr userDrawn="1"/>
        </p:nvGrpSpPr>
        <p:grpSpPr>
          <a:xfrm>
            <a:off x="1070147" y="3860088"/>
            <a:ext cx="1493330" cy="1500023"/>
            <a:chOff x="14169" y="0"/>
            <a:chExt cx="6321667" cy="635000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B8B72BC-6208-46DC-8536-1D621A541DE3}"/>
                </a:ext>
              </a:extLst>
            </p:cNvPr>
            <p:cNvSpPr/>
            <p:nvPr/>
          </p:nvSpPr>
          <p:spPr>
            <a:xfrm>
              <a:off x="14169" y="0"/>
              <a:ext cx="6321667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4431"/>
            </a:solidFill>
          </p:spPr>
        </p:sp>
      </p:grp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8747D57E-CAF8-478E-A8C7-9BCB319E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ID" dirty="0"/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7D95DD20-3FD3-4A2D-A411-BCC6AE782E8D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DC0BD77-EDE0-4904-B27C-7A801C25187A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5977F88C-254B-4DD9-8BD1-8CA5A1C13501}"/>
              </a:ext>
            </a:extLst>
          </p:cNvPr>
          <p:cNvGrpSpPr/>
          <p:nvPr userDrawn="1"/>
        </p:nvGrpSpPr>
        <p:grpSpPr>
          <a:xfrm rot="-10800000">
            <a:off x="9895708" y="-33422"/>
            <a:ext cx="1946546" cy="1943431"/>
            <a:chOff x="0" y="0"/>
            <a:chExt cx="6350000" cy="633984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388091B-3CF9-46F4-A702-EA5226508988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BC53F"/>
            </a:solidFill>
          </p:spPr>
        </p:sp>
      </p:grpSp>
      <p:pic>
        <p:nvPicPr>
          <p:cNvPr id="16" name="Picture 22">
            <a:extLst>
              <a:ext uri="{FF2B5EF4-FFF2-40B4-BE49-F238E27FC236}">
                <a16:creationId xmlns:a16="http://schemas.microsoft.com/office/drawing/2014/main" id="{86E0FC92-80DE-4BE1-85C1-4189F09AFF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426504" y="7854297"/>
            <a:ext cx="2438430" cy="12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0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254F8-B13D-4EF0-81B9-04D4AE89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47689"/>
            <a:ext cx="12496800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8C3DF-6D54-4BE6-BE3B-EA5CE759E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0" y="2171700"/>
            <a:ext cx="14249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B412EA-CC22-43C5-AFC3-24CB56FBB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6481F3-45F0-485E-BCA5-E5F3DDDB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095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86" r:id="rId2"/>
    <p:sldLayoutId id="2147483687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DM Sans Bold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88F0-2592-4A4D-80CB-88042B71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Progres</a:t>
            </a:r>
            <a:r>
              <a:rPr lang="en-US" dirty="0"/>
              <a:t> 3 – Adjoint simulation</a:t>
            </a:r>
            <a:endParaRPr lang="en-ID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B02E02B-373E-404D-9776-F6831F5CE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5638800"/>
            <a:ext cx="8153400" cy="990600"/>
          </a:xfrm>
        </p:spPr>
        <p:txBody>
          <a:bodyPr/>
          <a:lstStyle/>
          <a:p>
            <a:r>
              <a:rPr lang="en-US" sz="2400" dirty="0"/>
              <a:t>Azhar Harisandi - 22320011</a:t>
            </a:r>
          </a:p>
          <a:p>
            <a:endParaRPr lang="en-US" sz="2400" dirty="0"/>
          </a:p>
          <a:p>
            <a:r>
              <a:rPr lang="en-US" sz="2400" dirty="0"/>
              <a:t>Faculty of Mining and Petroleum Engineering</a:t>
            </a:r>
          </a:p>
          <a:p>
            <a:r>
              <a:rPr lang="en-US" sz="2400" dirty="0"/>
              <a:t>Department of Geophysical Engineering</a:t>
            </a:r>
            <a:endParaRPr lang="en-ID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AE865-91BB-43EF-A327-54D28FE72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609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28AE3-956A-4E2B-9ED5-875EC9978E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Adjoint simulation -&gt; tools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gradien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misfit function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6B5F1-F29F-4EE2-8E73-11344750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 misfit adjoint source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3D82D-514A-4D48-9FB6-D87D556D5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011D0-9005-4468-8CFA-A282B81A3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10</a:t>
            </a:fld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A44D41-B027-408A-BC21-D2AE91E5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07818"/>
            <a:ext cx="6029221" cy="106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FBAC52-68FA-4B41-8383-0449A086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99837"/>
            <a:ext cx="6925642" cy="905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335F88-4D27-440A-8693-1837627B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717411"/>
            <a:ext cx="6773220" cy="11526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117D13-F849-4FB2-BC17-653D0F91A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386" y="7284840"/>
            <a:ext cx="8716591" cy="28293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0CE7BF-5879-4C14-B688-C6732963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0" y="3404755"/>
            <a:ext cx="6925642" cy="9552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9E6B32-F604-4FD3-8168-57984D1B2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7331" y="5211018"/>
            <a:ext cx="6601746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0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AF583-4924-4B28-B41E-69E24FE3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000000"/>
                </a:solidFill>
                <a:latin typeface="DM Sans Bold"/>
              </a:rPr>
              <a:t>Model configuration (for synthetic and “data”)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C45AB-1DDF-4446-AABD-74AE2C6ED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11</a:t>
            </a:fld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025CE-A30A-4A10-AC61-128E181F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 dirty="0" err="1"/>
              <a:t>Underpressure</a:t>
            </a:r>
            <a:r>
              <a:rPr lang="en-ID" dirty="0"/>
              <a:t>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CA3BB4-703C-46FA-8197-921D3E85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326" y="2011566"/>
            <a:ext cx="4945319" cy="3248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2B1BD-97AB-4B07-9473-325FA9B3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77291"/>
            <a:ext cx="4934645" cy="3464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1F10F-41E8-407D-AB41-79D747466089}"/>
              </a:ext>
            </a:extLst>
          </p:cNvPr>
          <p:cNvSpPr txBox="1"/>
          <p:nvPr/>
        </p:nvSpPr>
        <p:spPr>
          <a:xfrm>
            <a:off x="7772400" y="7886700"/>
            <a:ext cx="9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86B53-D31F-426E-8F8A-B701506E56FE}"/>
              </a:ext>
            </a:extLst>
          </p:cNvPr>
          <p:cNvSpPr txBox="1"/>
          <p:nvPr/>
        </p:nvSpPr>
        <p:spPr>
          <a:xfrm>
            <a:off x="12114095" y="2508051"/>
            <a:ext cx="47616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XMIN, XMAX = -100, 100 (in 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YMIN, YMAX = -100,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ZMIN, ZMAX = -200,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N of elements in X direction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N of elements in Y direction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N of elements in Z direction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Homogeneous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IBM Plex Mono" panose="020B0604020202020204" charset="0"/>
              </a:rPr>
              <a:t>Vp</a:t>
            </a:r>
            <a:r>
              <a:rPr lang="en-US" dirty="0">
                <a:latin typeface="IBM Plex Mono" panose="020B0604020202020204" charset="0"/>
              </a:rPr>
              <a:t> = 2200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Vs = 1400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Density = 2200 kg/m</a:t>
            </a:r>
            <a:r>
              <a:rPr lang="en-US" baseline="30000" dirty="0">
                <a:latin typeface="IBM Plex Mono" panose="020B0604020202020204" charset="0"/>
              </a:rPr>
              <a:t>3</a:t>
            </a:r>
            <a:endParaRPr lang="en-ID" dirty="0">
              <a:latin typeface="IBM Plex Mono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305CE-C656-426A-B86C-39060A210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13500"/>
            <a:ext cx="4934646" cy="3771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1A3A80-0417-493C-869E-0CD78EC97BBA}"/>
              </a:ext>
            </a:extLst>
          </p:cNvPr>
          <p:cNvSpPr txBox="1"/>
          <p:nvPr/>
        </p:nvSpPr>
        <p:spPr>
          <a:xfrm>
            <a:off x="1182713" y="2198530"/>
            <a:ext cx="4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Velocity for “DATA”</a:t>
            </a:r>
            <a:endParaRPr lang="en-ID" dirty="0">
              <a:latin typeface="IBM Plex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0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EFA238-DA9C-4514-9027-19B01DF165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Source - DC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9945F-60F5-4E86-89FB-6F94DD84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configuration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0D365-0FB5-4630-9811-CDF915939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62F16-0B9E-4D63-B4AD-5944ADFC3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12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07FF75-28EA-42A2-ADDB-FE3C8D92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75" y="3087514"/>
            <a:ext cx="5701349" cy="561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BD173B-3D2E-4DA3-91EB-ACBE5DBB5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115" y="3019025"/>
            <a:ext cx="5712067" cy="5748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197AF1-F337-48BD-9582-559B9C63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5933" y="3275301"/>
            <a:ext cx="5712067" cy="5400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5561E8-DDC8-474C-BE24-556F7637C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5933" y="3025293"/>
            <a:ext cx="5778152" cy="56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24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1095FA-AFE9-4ADD-8D4D-880CBD9C9C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37958C-BC42-4ABE-9854-DEAEACB4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08002-461A-422B-8A57-9219A21CD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87CC9-FD13-47A7-A825-A39C01AB8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13</a:t>
            </a:fld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AE9751-EC8C-4C7B-8482-2774E3680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6" y="-95981"/>
            <a:ext cx="7592485" cy="5239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34A582-26F4-4881-B2FD-2FAD47D4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549" y="-86455"/>
            <a:ext cx="7554379" cy="5229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8C31F9-B345-4B2A-8B9E-530F89EF8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42" y="5427570"/>
            <a:ext cx="7239000" cy="4859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08F64E-0541-4F37-8F23-B6619ED6E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218" y="5239481"/>
            <a:ext cx="7199739" cy="49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1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21735A-78D0-4761-A533-05A9EF7823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677CDF-EFDA-4729-961D-70470067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E8689-7DBA-4FAD-9374-B00DBE5D0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DFA6C-23C6-479B-83D3-FA8330273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14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A4860-0158-42F3-B773-115CABAD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82958" cy="5153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B6158-8A67-41F1-953D-A49A2F2B1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9526"/>
            <a:ext cx="7602011" cy="5144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F0401C-8A42-4834-95B7-288EF4876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3" y="4991100"/>
            <a:ext cx="7582958" cy="5115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812FFE-591E-4E21-915C-CA4CF063B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508" y="5143500"/>
            <a:ext cx="759248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0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0F9A24-3DCF-4334-9C45-4740112E64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BD2A56-6418-496C-B9EF-840EE458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B2EA8-B93A-432E-A224-E03BCF536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C427D-94E7-4A5B-BFC9-07FF24E42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15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D44F6-895A-4560-86A0-C013882C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52"/>
            <a:ext cx="7535327" cy="5163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9661D-A874-4DC1-A76A-3D5EB07B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766" y="-42707"/>
            <a:ext cx="7535327" cy="5277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9BBD8E-353F-4CEF-8D80-3DF24E489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93" y="5109277"/>
            <a:ext cx="7573432" cy="51632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99AC49-21A8-4B5A-8914-5D0AF4D69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754" y="5023540"/>
            <a:ext cx="755437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78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52A67-8700-4C8F-B0F1-7915E7B1A3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1555C-29DE-4E03-B37A-BD25D4D4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BA8C0-1AA0-4186-9C49-E88526FB9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A53B6-3ADD-476D-8FCC-A152B5150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16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9EDF9-4498-4A8E-A5DF-42C723CE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3" y="131298"/>
            <a:ext cx="7535327" cy="241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81D769-1B04-40E4-8999-DE13853E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885" y="127782"/>
            <a:ext cx="7563906" cy="2381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50813-1632-47A2-B253-F3769ACF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599845"/>
            <a:ext cx="7525800" cy="2391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0D072C-5EEE-43F0-8103-A4F7D4C42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440" y="2587980"/>
            <a:ext cx="7573432" cy="2448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DCE46A-6960-4572-98C8-4371A42B4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" y="5016587"/>
            <a:ext cx="7506748" cy="2381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0B897A-9198-49A7-B942-A3277A438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733" y="4992035"/>
            <a:ext cx="7554379" cy="23530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B3D15B-6576-48CC-A328-0B525F4DA6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7423802"/>
            <a:ext cx="7592485" cy="2419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E77A00-4D9F-4B8D-8027-5299945A0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8280" y="7492642"/>
            <a:ext cx="7459116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92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DA59E0-5409-4A6F-BE9A-BE53A72DB1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6464C-1F92-496C-81E9-D93D500A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with respect to structural parameter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80FFA-F1CA-4109-9CA8-A21F84B65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CC9F6-0CB7-415C-AD74-4DA363DFA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17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B331C-BE0F-4002-9CDB-F00ECB87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56" y="4845142"/>
            <a:ext cx="5132423" cy="5110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3E2F-BDE6-43E7-A130-A773ADDAC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0" y="4898524"/>
            <a:ext cx="5023269" cy="5002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6497C-AB42-4C08-8FDA-5D0F9713C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83" y="4898524"/>
            <a:ext cx="5132422" cy="5002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7CCD0C-56D1-429B-B673-CB00C1C1A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141527"/>
            <a:ext cx="6324600" cy="25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97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B6E041-F873-41C0-894E-5DD1613C93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48FE39-AF23-43B2-A460-304C8508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F60C0-9556-4864-8FE7-D8C386C97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D8A4B-EF90-448C-BCB8-D84ACCF5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18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9EA9D-E5F9-44D2-A158-3ABE3860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74887"/>
            <a:ext cx="5664426" cy="5544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DC0FE-C85A-41A9-B5D0-A2BA6FB5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79" y="2559647"/>
            <a:ext cx="5568242" cy="5544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39730-751E-45A9-A831-352DD00D1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7731" y="2529167"/>
            <a:ext cx="5662128" cy="558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6A519C-15AA-4821-A55A-176C71B037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E34ACA-7E00-423D-A78A-256D499C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= -50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C76BF-ED77-4F5D-A17B-B3D898C14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34D7-01A8-4980-ABDD-F1EA15365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19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568B5-95EC-4802-BC37-C6BAD081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7" y="2696071"/>
            <a:ext cx="5544185" cy="5480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FD24D-C1F0-4CD3-8A20-0D8713B3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00" y="2663687"/>
            <a:ext cx="5544185" cy="5450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77CA0-CADD-47B7-9C80-8689ED315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363" y="2663687"/>
            <a:ext cx="5544185" cy="54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3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28AE3-956A-4E2B-9ED5-875EC9978E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Adjoint simulation -&gt; tools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gradien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misfit function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6B5F1-F29F-4EE2-8E73-11344750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optimization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3D82D-514A-4D48-9FB6-D87D556D5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011D0-9005-4468-8CFA-A282B81A3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</a:t>
            </a:fld>
            <a:endParaRPr lang="en-ID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386A93D-946A-482E-A85C-F9229A9CF81C}"/>
              </a:ext>
            </a:extLst>
          </p:cNvPr>
          <p:cNvSpPr/>
          <p:nvPr/>
        </p:nvSpPr>
        <p:spPr>
          <a:xfrm>
            <a:off x="7482065" y="3372427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ID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B993C898-77EF-4328-8F79-815C16468259}"/>
              </a:ext>
            </a:extLst>
          </p:cNvPr>
          <p:cNvSpPr/>
          <p:nvPr/>
        </p:nvSpPr>
        <p:spPr>
          <a:xfrm>
            <a:off x="7555419" y="5520171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Sintetik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F7FE8-7961-4138-B0B4-EBACED6FD09C}"/>
              </a:ext>
            </a:extLst>
          </p:cNvPr>
          <p:cNvSpPr/>
          <p:nvPr/>
        </p:nvSpPr>
        <p:spPr>
          <a:xfrm>
            <a:off x="10050465" y="4347443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misfit</a:t>
            </a:r>
            <a:endParaRPr lang="en-ID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4CDA97A-13CB-48E6-BA86-B3B4910619AD}"/>
              </a:ext>
            </a:extLst>
          </p:cNvPr>
          <p:cNvSpPr/>
          <p:nvPr/>
        </p:nvSpPr>
        <p:spPr>
          <a:xfrm>
            <a:off x="1779301" y="5520171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A8A6E-EBDF-4ACD-931A-D754C52441D0}"/>
              </a:ext>
            </a:extLst>
          </p:cNvPr>
          <p:cNvSpPr/>
          <p:nvPr/>
        </p:nvSpPr>
        <p:spPr>
          <a:xfrm>
            <a:off x="4467083" y="5482071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operator</a:t>
            </a:r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C4EFC0-2231-429F-AB80-18402AB1C666}"/>
              </a:ext>
            </a:extLst>
          </p:cNvPr>
          <p:cNvSpPr/>
          <p:nvPr/>
        </p:nvSpPr>
        <p:spPr>
          <a:xfrm>
            <a:off x="13083236" y="6282171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d(misfit)/d(model)</a:t>
            </a:r>
            <a:endParaRPr lang="en-ID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9631ECA-D5DE-4EF8-BF45-153CBD606A89}"/>
              </a:ext>
            </a:extLst>
          </p:cNvPr>
          <p:cNvSpPr/>
          <p:nvPr/>
        </p:nvSpPr>
        <p:spPr>
          <a:xfrm>
            <a:off x="13273736" y="4385543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misfit</a:t>
            </a:r>
            <a:endParaRPr lang="en-ID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99B167-8AD7-45CC-959A-6CDF915DB1F0}"/>
              </a:ext>
            </a:extLst>
          </p:cNvPr>
          <p:cNvSpPr/>
          <p:nvPr/>
        </p:nvSpPr>
        <p:spPr>
          <a:xfrm>
            <a:off x="10660065" y="7538906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direction</a:t>
            </a:r>
            <a:endParaRPr lang="en-ID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ADFC02C-6001-42C8-B964-B0E6798E9032}"/>
              </a:ext>
            </a:extLst>
          </p:cNvPr>
          <p:cNvSpPr/>
          <p:nvPr/>
        </p:nvSpPr>
        <p:spPr>
          <a:xfrm>
            <a:off x="7555419" y="8790854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length</a:t>
            </a:r>
            <a:endParaRPr lang="en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294A35-6491-4AA7-9E1E-9B4A27346AA1}"/>
              </a:ext>
            </a:extLst>
          </p:cNvPr>
          <p:cNvSpPr/>
          <p:nvPr/>
        </p:nvSpPr>
        <p:spPr>
          <a:xfrm>
            <a:off x="7467600" y="7497188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update (model + step vector)</a:t>
            </a:r>
            <a:endParaRPr lang="en-ID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15C5F-3522-4596-AA5D-67E4AED81526}"/>
              </a:ext>
            </a:extLst>
          </p:cNvPr>
          <p:cNvCxnSpPr>
            <a:stCxn id="10" idx="2"/>
            <a:endCxn id="11" idx="1"/>
          </p:cNvCxnSpPr>
          <p:nvPr/>
        </p:nvCxnSpPr>
        <p:spPr>
          <a:xfrm>
            <a:off x="3589051" y="5901171"/>
            <a:ext cx="8780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361485-B6B2-46DA-9414-B788215FE0E0}"/>
              </a:ext>
            </a:extLst>
          </p:cNvPr>
          <p:cNvCxnSpPr>
            <a:stCxn id="11" idx="3"/>
            <a:endCxn id="8" idx="5"/>
          </p:cNvCxnSpPr>
          <p:nvPr/>
        </p:nvCxnSpPr>
        <p:spPr>
          <a:xfrm>
            <a:off x="6753083" y="5901171"/>
            <a:ext cx="8975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0012DDB-8E50-43A6-ABB5-C8AB693AA5C3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9291815" y="3753427"/>
            <a:ext cx="1901650" cy="59401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449943A-F4FC-416E-9921-AB3F1FEE2C74}"/>
              </a:ext>
            </a:extLst>
          </p:cNvPr>
          <p:cNvCxnSpPr>
            <a:stCxn id="8" idx="2"/>
            <a:endCxn id="9" idx="2"/>
          </p:cNvCxnSpPr>
          <p:nvPr/>
        </p:nvCxnSpPr>
        <p:spPr>
          <a:xfrm flipV="1">
            <a:off x="9365169" y="5185643"/>
            <a:ext cx="1828296" cy="7155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67CB2E5-DDA6-4A34-A31F-F5CB5FBA6DAC}"/>
              </a:ext>
            </a:extLst>
          </p:cNvPr>
          <p:cNvCxnSpPr>
            <a:stCxn id="9" idx="3"/>
            <a:endCxn id="13" idx="5"/>
          </p:cNvCxnSpPr>
          <p:nvPr/>
        </p:nvCxnSpPr>
        <p:spPr>
          <a:xfrm>
            <a:off x="12336465" y="4766543"/>
            <a:ext cx="10325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058D1A-5AE2-4E3A-A94C-93583AB8449A}"/>
              </a:ext>
            </a:extLst>
          </p:cNvPr>
          <p:cNvCxnSpPr>
            <a:stCxn id="13" idx="4"/>
            <a:endCxn id="12" idx="0"/>
          </p:cNvCxnSpPr>
          <p:nvPr/>
        </p:nvCxnSpPr>
        <p:spPr>
          <a:xfrm>
            <a:off x="14226236" y="5147543"/>
            <a:ext cx="0" cy="11346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941FB3C-0E7E-41C3-82B1-57E7A92C89C5}"/>
              </a:ext>
            </a:extLst>
          </p:cNvPr>
          <p:cNvCxnSpPr>
            <a:stCxn id="12" idx="2"/>
            <a:endCxn id="15" idx="2"/>
          </p:cNvCxnSpPr>
          <p:nvPr/>
        </p:nvCxnSpPr>
        <p:spPr>
          <a:xfrm rot="5400000">
            <a:off x="12948259" y="6641928"/>
            <a:ext cx="799535" cy="175642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97AB5F7-18C7-4235-85B5-6F42C05596F8}"/>
              </a:ext>
            </a:extLst>
          </p:cNvPr>
          <p:cNvCxnSpPr>
            <a:stCxn id="15" idx="5"/>
            <a:endCxn id="17" idx="3"/>
          </p:cNvCxnSpPr>
          <p:nvPr/>
        </p:nvCxnSpPr>
        <p:spPr>
          <a:xfrm flipH="1" flipV="1">
            <a:off x="9753600" y="7916288"/>
            <a:ext cx="1001715" cy="36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18C592-11A3-4FCE-8A08-94BF0C8F7C4A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flipV="1">
            <a:off x="8603169" y="8335388"/>
            <a:ext cx="7431" cy="4554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AA957FE-79C5-4F4F-A02A-9106F89DE432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 rot="16200000" flipH="1">
            <a:off x="5063692" y="3950279"/>
            <a:ext cx="1215017" cy="587879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90D0C76-703A-47AA-A079-C0565116590A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rot="10800000">
            <a:off x="2636552" y="6282172"/>
            <a:ext cx="4831049" cy="163411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27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5868DF-CFEC-4AB5-A5B8-91A6911CC6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D07686-DFC5-4990-89B8-C001A10F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= -25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C644B-BA1F-49A0-853F-FD98357CC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6FA72-3874-4318-87AD-8C717EBA5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20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E8A82-E4CC-4F5F-9749-86123985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0" y="3452391"/>
            <a:ext cx="4784904" cy="4714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B8943-6007-49C9-80BC-AAAE1D46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169" y="3467470"/>
            <a:ext cx="4784904" cy="4699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255AA4-4B4C-4488-AA59-F135AD2C1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3389900"/>
            <a:ext cx="478490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19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8DF0C-FE8E-41FA-A05B-6FDF62A5B30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A13AD-9C66-4EAC-B094-F5D113D4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= 0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16055-D82E-4BBF-B7C5-0FE3DFBF0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A605-929A-4981-A275-E1DBF621D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21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E0812B-2352-40D9-86D7-C641F740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205809"/>
            <a:ext cx="5509559" cy="5463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2CF5A-16B1-4BA2-8888-E8131A2F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5809"/>
            <a:ext cx="5538847" cy="5463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23BB9-FB8F-41A9-A2E0-0B06D7813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263" y="3547153"/>
            <a:ext cx="4857133" cy="47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93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5A9CAD-115A-4151-8D1E-EE2338F49A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C256A-1018-4A44-BFAA-CB08D898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Traveltime</a:t>
            </a:r>
            <a:r>
              <a:rPr lang="en-US" dirty="0"/>
              <a:t> kernel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457D8-81CE-4E0B-9A46-339642A51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E4281-0640-4A95-9522-931367713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22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0DCEC-FF4C-4257-A926-3BC783BB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01626"/>
            <a:ext cx="3781953" cy="1019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55663E-D726-439C-A540-C3EA516C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699778"/>
            <a:ext cx="5625659" cy="759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2306E-6012-4E3E-95C9-3BF2A211D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4082849"/>
            <a:ext cx="8973802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78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E37185-7CFB-4DC1-8029-BDE130EFB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AAF58-9AC9-4BF7-9224-628DFBF6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B8C25-8B7D-4D4F-84EF-FEF987A6D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57EAF-6F78-457C-8332-AC1A693B4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23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277C9-CF3A-4C00-8B4E-94469ABD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13"/>
            <a:ext cx="8888065" cy="2848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127CC1-0E66-4134-8E77-D18A5069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3313"/>
            <a:ext cx="8973802" cy="2848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784C5-606A-4BA8-B076-BC62AE718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4" y="3490521"/>
            <a:ext cx="8926171" cy="2810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A1BDA-7FC9-495C-A308-91EB5E351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829" y="3620702"/>
            <a:ext cx="8926171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4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3FD0C4-6915-4424-92DA-017A6F95C2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B68B44-D061-41F5-A0DD-A91EA40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F30DD-4572-4373-A491-E443C3C84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5D16A-F311-4BC6-AF48-49BCBAA2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24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380A3-6CAB-4230-86AA-697E0783C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256"/>
            <a:ext cx="8973802" cy="2781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2170B6-DDCA-4205-882C-6524F18C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218" y="1685203"/>
            <a:ext cx="8935697" cy="2800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D5E4D-1637-4880-B4D4-131F93CE9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60345"/>
            <a:ext cx="8945223" cy="280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115092-1AD1-47DD-A671-E24AA49E7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623458"/>
            <a:ext cx="8926171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6E217-5C88-49F7-B0D9-D796B33AD2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362AD-4A6D-4FDE-B5BE-D2721D5E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Traveltime</a:t>
            </a:r>
            <a:r>
              <a:rPr lang="en-US" dirty="0"/>
              <a:t> kernel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2CDEF-5DE4-43C7-8AE6-47D23F431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1839C-85C1-49EC-9B2B-E4526B6A0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25</a:t>
            </a:fld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A1AA63-0DC9-4210-A30E-74B70E77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6597"/>
            <a:ext cx="5765113" cy="5648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B0C2C5-6941-4294-9D72-C4DAA911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94" y="3227077"/>
            <a:ext cx="5696725" cy="5648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988AC-B0EC-4FD2-96AC-1972E60C9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401" y="3196597"/>
            <a:ext cx="5684858" cy="56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52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E71A51-0550-4E42-AD92-4F27A2B76E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3C6F41-18A9-4517-9496-4C234CBB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78384-45F6-4812-8698-8759F06C7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6AEE-A693-4A0D-BC0F-CAE5FD31F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26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406A2-026A-4E7A-8CFB-A1606B96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62350"/>
            <a:ext cx="5715000" cy="5654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FC461-BE0E-4690-8BAC-A9F179F26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4730"/>
            <a:ext cx="5672737" cy="5654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8FE09-71CD-49EC-AA6C-B189C7BA9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263" y="2990288"/>
            <a:ext cx="5602066" cy="55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2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5ADA2E-05C8-4429-B6D8-9C6DDFDDB2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536D5D-A924-445E-8F59-AF2EBA51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47689"/>
            <a:ext cx="9677400" cy="1146176"/>
          </a:xfrm>
        </p:spPr>
        <p:txBody>
          <a:bodyPr/>
          <a:lstStyle/>
          <a:p>
            <a:r>
              <a:rPr lang="en-US" sz="4400" dirty="0"/>
              <a:t>Source Inversion (Derivative with respect to source parameters)</a:t>
            </a:r>
            <a:endParaRPr lang="en-ID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A7C37-2753-4E2B-84F2-58DE4EE1B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27D15-AA1D-42CF-8F8C-BA61C8185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27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B5630-ACAD-443C-B0E9-6CC829C7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914" y="1245483"/>
            <a:ext cx="4219597" cy="4251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6F89F-AEC4-458C-BB02-5AEF9E155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623" y="5571415"/>
            <a:ext cx="4255823" cy="4251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7CF2DC-CE6C-40C6-A5A9-E2128CBD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964" y="7328378"/>
            <a:ext cx="5258534" cy="1571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0E2585-8C35-4345-BCF1-B5919E38D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89" y="2145332"/>
            <a:ext cx="5973009" cy="914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ABFAB9-7416-4761-BA9F-601C0EF94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779" y="3282992"/>
            <a:ext cx="7135221" cy="828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621AF0-38C2-42CD-AD41-B82DAB29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177193"/>
            <a:ext cx="1129822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48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8506ED-E946-4FE3-8807-D35E55CDDF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D22A1C-C9DC-4D8E-99FE-E08E2B64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21912-2D43-42B9-B924-8F960E86D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A931B-BB79-40BB-BBA4-1E22F6538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28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D09A7-3DF9-48A3-BA6E-F0F3E4CB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96" y="3190842"/>
            <a:ext cx="11298227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2F10D-6163-4DD2-BFFB-7DBF47FE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2216000"/>
            <a:ext cx="7135221" cy="828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0C3A51-8B29-4442-AFF9-6111EED8F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782" y="6641813"/>
            <a:ext cx="6925642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6C5AC-3573-479B-B07B-6DBB3C731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93" y="7926390"/>
            <a:ext cx="6773220" cy="1152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0D3A7-5EC9-4E69-A9B4-A8070B23B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441" y="4866181"/>
            <a:ext cx="11126753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041CB-E22E-4CA3-AF5E-E26DAB425C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6794341" cy="6526800"/>
          </a:xfrm>
        </p:spPr>
        <p:txBody>
          <a:bodyPr/>
          <a:lstStyle/>
          <a:p>
            <a:r>
              <a:rPr lang="en-US" dirty="0"/>
              <a:t>Velocity = homogeneous</a:t>
            </a:r>
          </a:p>
          <a:p>
            <a:r>
              <a:rPr lang="en-US" dirty="0"/>
              <a:t>Data Moment Tensor = DC</a:t>
            </a:r>
          </a:p>
          <a:p>
            <a:r>
              <a:rPr lang="en-US" dirty="0"/>
              <a:t>Synthetic Moment Tensor = explosion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87B4C-CBE4-445F-83C7-4C902C0F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source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482CC-FD94-4B9C-AC6E-7D15DE916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1C72B-B80A-4C97-A807-B6ACE8CB6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29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13E49-2B96-429B-A9DC-CAF394EF7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40" y="2333233"/>
            <a:ext cx="7554379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3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00083E-7807-4F94-B81B-6313477D42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449B89-91CE-4E54-947D-1357A1A4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volume (velocity Z component) slice at y=10 (+=red)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0A61A-0455-4373-AB54-F305511BB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79847-33AF-4FDF-9CF9-AC208BD7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</a:t>
            </a:fld>
            <a:endParaRPr lang="en-ID" dirty="0"/>
          </a:p>
        </p:txBody>
      </p:sp>
      <p:pic>
        <p:nvPicPr>
          <p:cNvPr id="6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F05F831-D40F-4189-B6F3-F43E04E39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0" y="2054032"/>
            <a:ext cx="3647804" cy="364399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088572B-A234-4806-A976-07335A77C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16" y="2064423"/>
            <a:ext cx="3647804" cy="3643997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BA9C64-6630-4B3D-8A92-F94F775B1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588" y="2030011"/>
            <a:ext cx="3647804" cy="3643997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84701CA-6216-4EDD-BB67-80D15AAD53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137" y="2030011"/>
            <a:ext cx="3647804" cy="3643997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35255D-A116-4453-ACD8-FEB43BBBB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6078978"/>
            <a:ext cx="3647804" cy="3643997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89A5D1F-57EE-4D4A-BEAF-94EE19819E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86" y="6061660"/>
            <a:ext cx="3647804" cy="3643997"/>
          </a:xfrm>
          <a:prstGeom prst="rect">
            <a:avLst/>
          </a:prstGeom>
        </p:spPr>
      </p:pic>
      <p:pic>
        <p:nvPicPr>
          <p:cNvPr id="12" name="Picture 11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A18B0303-D097-412A-BA7B-4927CE79E3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22" y="6058518"/>
            <a:ext cx="3647804" cy="36439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C9D832-7406-4969-B417-D2C2DB9BB726}"/>
              </a:ext>
            </a:extLst>
          </p:cNvPr>
          <p:cNvSpPr txBox="1"/>
          <p:nvPr/>
        </p:nvSpPr>
        <p:spPr>
          <a:xfrm>
            <a:off x="1617051" y="23463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iteration100</a:t>
            </a:r>
            <a:endParaRPr lang="en-ID" dirty="0">
              <a:latin typeface="IBM Plex Mono" panose="020B060402020202020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B37BFC-061F-42F6-8557-C2C8E94DE5AD}"/>
              </a:ext>
            </a:extLst>
          </p:cNvPr>
          <p:cNvCxnSpPr/>
          <p:nvPr/>
        </p:nvCxnSpPr>
        <p:spPr>
          <a:xfrm flipH="1" flipV="1">
            <a:off x="10820400" y="4076700"/>
            <a:ext cx="457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261C9F-CE26-4957-9568-2C1ABC1FBB04}"/>
              </a:ext>
            </a:extLst>
          </p:cNvPr>
          <p:cNvSpPr txBox="1"/>
          <p:nvPr/>
        </p:nvSpPr>
        <p:spPr>
          <a:xfrm>
            <a:off x="9834808" y="4929888"/>
            <a:ext cx="2649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BM Plex Mono" panose="020B0604020202020204" charset="0"/>
              </a:rPr>
              <a:t>Reflected from free surface</a:t>
            </a:r>
            <a:endParaRPr lang="en-ID" b="1" dirty="0">
              <a:latin typeface="IBM Plex Mono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63586-3AA9-40A4-8DCB-172F49434674}"/>
              </a:ext>
            </a:extLst>
          </p:cNvPr>
          <p:cNvSpPr txBox="1"/>
          <p:nvPr/>
        </p:nvSpPr>
        <p:spPr>
          <a:xfrm>
            <a:off x="5598314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iteration200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A51247-5EC5-4B1D-A0D9-534A60406434}"/>
              </a:ext>
            </a:extLst>
          </p:cNvPr>
          <p:cNvSpPr txBox="1"/>
          <p:nvPr/>
        </p:nvSpPr>
        <p:spPr>
          <a:xfrm>
            <a:off x="9428679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iteration300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6DADBF-4BAC-446C-ADBC-DDBC04712CD6}"/>
              </a:ext>
            </a:extLst>
          </p:cNvPr>
          <p:cNvSpPr txBox="1"/>
          <p:nvPr/>
        </p:nvSpPr>
        <p:spPr>
          <a:xfrm>
            <a:off x="13427378" y="22767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iteration400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6EA9EE-30ED-410E-8D0B-315CE783D96D}"/>
              </a:ext>
            </a:extLst>
          </p:cNvPr>
          <p:cNvSpPr txBox="1"/>
          <p:nvPr/>
        </p:nvSpPr>
        <p:spPr>
          <a:xfrm>
            <a:off x="3138806" y="635053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iteration500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99558D-87E4-4E49-B9B1-BD081D5F4F35}"/>
              </a:ext>
            </a:extLst>
          </p:cNvPr>
          <p:cNvSpPr txBox="1"/>
          <p:nvPr/>
        </p:nvSpPr>
        <p:spPr>
          <a:xfrm>
            <a:off x="7674070" y="63746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iteration600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AD9789-18E3-4579-80CC-D0A3155217C5}"/>
              </a:ext>
            </a:extLst>
          </p:cNvPr>
          <p:cNvSpPr txBox="1"/>
          <p:nvPr/>
        </p:nvSpPr>
        <p:spPr>
          <a:xfrm>
            <a:off x="12298977" y="633708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iteration700</a:t>
            </a:r>
            <a:endParaRPr lang="en-ID" dirty="0">
              <a:latin typeface="IBM Plex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53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F5FB34-03EF-4E44-8260-AA16441053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81042-0B95-4130-95D2-CCA6D94B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BC03-99E5-4B18-9914-C519C6488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72572-5C67-4E33-84C7-4DAA7BC4B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30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9A661-A2B8-4DA2-8035-9B7FBBCF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706" y="224430"/>
            <a:ext cx="7544853" cy="2133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A0F59-D362-4020-BB52-5C29E982B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33" y="727694"/>
            <a:ext cx="5258534" cy="1571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4ADFAD-28B7-409F-B89D-7AC57AD19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823" y="2597745"/>
            <a:ext cx="7497221" cy="2124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9F630C-BD02-4A41-B145-89B404245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459" y="4750340"/>
            <a:ext cx="7525800" cy="2124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05A37E-E513-4B0E-ACB1-D4D41912B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364" y="7243739"/>
            <a:ext cx="7506748" cy="2114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AFAEF1-F958-41D4-B78F-10776C51E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383440"/>
            <a:ext cx="7497221" cy="21053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FB3148-44BC-4EDA-9082-97265C87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958" y="6895808"/>
            <a:ext cx="7497221" cy="2095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044A64-B1C1-430C-81FB-5FC6225C33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3026240"/>
            <a:ext cx="3630221" cy="5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7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B18357-2895-43D1-A48D-948CA87465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8C454-AB0D-413B-BC67-8882B104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310FE-4A2A-4630-810E-3776F283B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7A630-2B04-4549-9B8A-5DBF1CD83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31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51A11-58B4-41F5-872F-178B279A8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86" y="2301938"/>
            <a:ext cx="5306165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19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BC8984-C40A-45C8-9C1E-D566335AC3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F8ADE3-6E16-41C0-BF86-7B4C0525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82AA0-7725-44EF-B5BE-A29E30759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F2CAE-8B2B-463B-8E36-D123128A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32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30E88-3CD5-4CF5-8C69-3E2850CA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5" y="5213361"/>
            <a:ext cx="5842321" cy="4015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ABCAF-6810-47FB-B824-FE94B165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69" y="5213361"/>
            <a:ext cx="5641779" cy="3829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E9F2E-E8E4-4385-996B-4E0E09336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547689"/>
            <a:ext cx="6934200" cy="3674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223EE-37C8-481C-AD1F-78F3136A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271" y="5153858"/>
            <a:ext cx="5728043" cy="39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47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B8FEFA-063C-4FCA-9B9E-7974DC1F06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AB7857-9FFB-4F4C-85F1-D32EDCB0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68CA6-0194-4419-951B-AF0E7F3D2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E9E94-5003-408D-BFF5-17A4240AB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33</a:t>
            </a:fld>
            <a:endParaRPr lang="en-ID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E8664BB-A229-4BC7-8AF4-24F1071C5F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9522811"/>
              </p:ext>
            </p:extLst>
          </p:nvPr>
        </p:nvGraphicFramePr>
        <p:xfrm>
          <a:off x="304800" y="2857500"/>
          <a:ext cx="5189220" cy="3360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E8664BB-A229-4BC7-8AF4-24F1071C5F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6726393"/>
              </p:ext>
            </p:extLst>
          </p:nvPr>
        </p:nvGraphicFramePr>
        <p:xfrm>
          <a:off x="10962481" y="2857500"/>
          <a:ext cx="5189220" cy="3360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1584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6F1F57-1C0B-4539-8A17-D5B97A2DC3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33960-4B7A-42D2-9589-3F58F7FE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volume (velocity Z comp.) slice at z = -50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4FB07-87C7-45B1-8044-7C401B098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19385-D240-4890-A059-135FA2155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</a:t>
            </a:fld>
            <a:endParaRPr lang="en-ID" dirty="0"/>
          </a:p>
        </p:txBody>
      </p:sp>
      <p:pic>
        <p:nvPicPr>
          <p:cNvPr id="6" name="Content Placeholder 4" descr="A picture containing text, metalware, hinge&#10;&#10;Description automatically generated">
            <a:extLst>
              <a:ext uri="{FF2B5EF4-FFF2-40B4-BE49-F238E27FC236}">
                <a16:creationId xmlns:a16="http://schemas.microsoft.com/office/drawing/2014/main" id="{18823BA1-97BC-4349-982F-BE3B27F864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83" y="2171708"/>
            <a:ext cx="3656742" cy="3652925"/>
          </a:xfrm>
          <a:prstGeom prst="rect">
            <a:avLst/>
          </a:prstGeom>
        </p:spPr>
      </p:pic>
      <p:pic>
        <p:nvPicPr>
          <p:cNvPr id="7" name="Picture 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EB0FBC07-F179-4BBA-931B-C1690D08C9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701" y="2171707"/>
            <a:ext cx="3656742" cy="3652925"/>
          </a:xfrm>
          <a:prstGeom prst="rect">
            <a:avLst/>
          </a:prstGeom>
        </p:spPr>
      </p:pic>
      <p:pic>
        <p:nvPicPr>
          <p:cNvPr id="8" name="Picture 7" descr="A picture containing indoor, loudspeaker&#10;&#10;Description automatically generated">
            <a:extLst>
              <a:ext uri="{FF2B5EF4-FFF2-40B4-BE49-F238E27FC236}">
                <a16:creationId xmlns:a16="http://schemas.microsoft.com/office/drawing/2014/main" id="{FF0B1603-F667-4DBD-AFD9-2A5F21D0F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44" y="2171707"/>
            <a:ext cx="3656742" cy="3652925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C5D71E8-D3E3-4401-91EB-586992BA22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587" y="2171707"/>
            <a:ext cx="3656742" cy="365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82007-FA9D-4A68-9E13-DBDC60E754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67" y="6086386"/>
            <a:ext cx="3656742" cy="3652925"/>
          </a:xfrm>
          <a:prstGeom prst="rect">
            <a:avLst/>
          </a:prstGeom>
        </p:spPr>
      </p:pic>
      <p:pic>
        <p:nvPicPr>
          <p:cNvPr id="11" name="Picture 10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6F578696-4EFA-487D-B917-3752BB221D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830" y="6086386"/>
            <a:ext cx="3656742" cy="365292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4196D931-5B6A-4B20-B55B-FD65339310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171" y="6086386"/>
            <a:ext cx="3656742" cy="3652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F86D1F-F476-46B4-AF3D-AAF81F9D642B}"/>
              </a:ext>
            </a:extLst>
          </p:cNvPr>
          <p:cNvSpPr txBox="1"/>
          <p:nvPr/>
        </p:nvSpPr>
        <p:spPr>
          <a:xfrm>
            <a:off x="1617051" y="23463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iteration100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E9821-4A95-43EF-95F5-3066F564630C}"/>
              </a:ext>
            </a:extLst>
          </p:cNvPr>
          <p:cNvSpPr txBox="1"/>
          <p:nvPr/>
        </p:nvSpPr>
        <p:spPr>
          <a:xfrm>
            <a:off x="5598314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iteration200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B10A9-E55D-4505-9601-F73FDEA96BC5}"/>
              </a:ext>
            </a:extLst>
          </p:cNvPr>
          <p:cNvSpPr txBox="1"/>
          <p:nvPr/>
        </p:nvSpPr>
        <p:spPr>
          <a:xfrm>
            <a:off x="9428679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iteration300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2579B-6ED4-42D4-9E48-98AD052ADB61}"/>
              </a:ext>
            </a:extLst>
          </p:cNvPr>
          <p:cNvSpPr txBox="1"/>
          <p:nvPr/>
        </p:nvSpPr>
        <p:spPr>
          <a:xfrm>
            <a:off x="13427378" y="22767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iteration400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7467DE-839A-4980-8860-A62740A2080E}"/>
              </a:ext>
            </a:extLst>
          </p:cNvPr>
          <p:cNvSpPr txBox="1"/>
          <p:nvPr/>
        </p:nvSpPr>
        <p:spPr>
          <a:xfrm>
            <a:off x="3138806" y="635053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iteration500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B2616-C926-4EFB-BB41-7F163AAA83DE}"/>
              </a:ext>
            </a:extLst>
          </p:cNvPr>
          <p:cNvSpPr txBox="1"/>
          <p:nvPr/>
        </p:nvSpPr>
        <p:spPr>
          <a:xfrm>
            <a:off x="7674070" y="63746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iteration600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7971A9-B81D-40DE-883D-87278E92710A}"/>
              </a:ext>
            </a:extLst>
          </p:cNvPr>
          <p:cNvSpPr txBox="1"/>
          <p:nvPr/>
        </p:nvSpPr>
        <p:spPr>
          <a:xfrm>
            <a:off x="12298977" y="633708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iteration700</a:t>
            </a:r>
            <a:endParaRPr lang="en-ID" dirty="0">
              <a:latin typeface="IBM Plex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40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20D78B-4635-43A7-BD16-698393E230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382B93-DB7B-4DD0-99F4-E7F99DEF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Movie ( Velocity Z component at z=0)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4EA75-3C12-4557-A4D4-863EC8DE0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1BB90-9DBC-4EBB-9BA6-1BCAB3027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5</a:t>
            </a:fld>
            <a:endParaRPr lang="en-ID" dirty="0"/>
          </a:p>
        </p:txBody>
      </p:sp>
      <p:pic>
        <p:nvPicPr>
          <p:cNvPr id="6" name="Content Placeholder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A10FE5A-7E09-489D-96FB-FF40AA2C8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05100"/>
            <a:ext cx="6858000" cy="576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3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4D5DD-67DE-4165-A138-7C76F6DCF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24799" y="2628900"/>
            <a:ext cx="8445059" cy="6126018"/>
          </a:xfrm>
        </p:spPr>
        <p:txBody>
          <a:bodyPr/>
          <a:lstStyle/>
          <a:p>
            <a:r>
              <a:rPr lang="en-US" dirty="0"/>
              <a:t>We can supply tomographic model and assign </a:t>
            </a:r>
            <a:r>
              <a:rPr lang="en-US" dirty="0" err="1"/>
              <a:t>vp</a:t>
            </a:r>
            <a:r>
              <a:rPr lang="en-US" dirty="0"/>
              <a:t>, vs, density value to our mesh</a:t>
            </a:r>
          </a:p>
          <a:p>
            <a:r>
              <a:rPr lang="en-US" dirty="0"/>
              <a:t>Mesh configuration = mesh simple model</a:t>
            </a:r>
          </a:p>
          <a:p>
            <a:r>
              <a:rPr lang="en-US" dirty="0"/>
              <a:t>Source type = source type from simple model 2</a:t>
            </a:r>
          </a:p>
          <a:p>
            <a:r>
              <a:rPr lang="en-US" dirty="0"/>
              <a:t>Density calculated from Gardner’s equation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328AE-5AA6-4896-83A4-A09787F5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Tomographic model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DE7-F5DC-4C03-9F44-6C7298C17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14C6-582B-4F27-8F68-058F3D4B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6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62EAA-5A28-4972-ABD7-E750C1D8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32" y="2400300"/>
            <a:ext cx="5644386" cy="5075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B7DB6-4052-4ECB-857F-D2E19BCE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6" y="6667500"/>
            <a:ext cx="5153744" cy="1019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B98A2-2567-4C0B-857E-CD2F3616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86" y="7807602"/>
            <a:ext cx="6754168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69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AF3364-3618-4033-B2C1-8352035162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972965-ABAB-4C2B-8818-040C58A2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32EA1-A758-4132-9B14-3286936E0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37E97-03A0-427E-944A-5780FEBCB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7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BD297-1D8C-44FA-B384-9B0E5A1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54" y="1463995"/>
            <a:ext cx="5142353" cy="3138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C97E22-D0DB-41CC-9E24-50B6A88BA518}"/>
              </a:ext>
            </a:extLst>
          </p:cNvPr>
          <p:cNvSpPr txBox="1"/>
          <p:nvPr/>
        </p:nvSpPr>
        <p:spPr>
          <a:xfrm>
            <a:off x="7545375" y="2432090"/>
            <a:ext cx="264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17908-95F3-4A84-9536-DA47E3C07FCD}"/>
              </a:ext>
            </a:extLst>
          </p:cNvPr>
          <p:cNvSpPr txBox="1"/>
          <p:nvPr/>
        </p:nvSpPr>
        <p:spPr>
          <a:xfrm>
            <a:off x="9719640" y="1770507"/>
            <a:ext cx="264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receiver</a:t>
            </a:r>
          </a:p>
        </p:txBody>
      </p:sp>
      <p:pic>
        <p:nvPicPr>
          <p:cNvPr id="9" name="Content Placeholder 10" descr="A picture containing text, businesscard, screenshot, vector graphics&#10;&#10;Description automatically generated">
            <a:extLst>
              <a:ext uri="{FF2B5EF4-FFF2-40B4-BE49-F238E27FC236}">
                <a16:creationId xmlns:a16="http://schemas.microsoft.com/office/drawing/2014/main" id="{1F31FE71-4C3C-4FFE-BBEF-DE58B94CD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143500"/>
            <a:ext cx="4884265" cy="4879167"/>
          </a:xfrm>
          <a:prstGeom prst="rect">
            <a:avLst/>
          </a:prstGeom>
        </p:spPr>
      </p:pic>
      <p:pic>
        <p:nvPicPr>
          <p:cNvPr id="10" name="Picture 9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61655A2-C4F1-4312-9766-A873AE56D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9" y="5081614"/>
            <a:ext cx="4884265" cy="4879167"/>
          </a:xfrm>
          <a:prstGeom prst="rect">
            <a:avLst/>
          </a:prstGeom>
        </p:spPr>
      </p:pic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37C8184A-3F59-412A-A27B-AF6A806A7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585" y="5160389"/>
            <a:ext cx="4884265" cy="48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F8DA3F-D212-4862-AFB6-C8019641D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A3ADD-1BB0-4C2C-83A3-13C33801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simulation</a:t>
            </a:r>
            <a:endParaRPr lang="en-ID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B33439-3D68-46B1-92F1-5789199347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1235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AAF97F-CD0D-4188-BA8D-E028809F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simulation in a nutshell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C27AB-8B33-4E3B-9414-FAF23B356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2A75E-2D90-45CD-9048-EF5B5505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9</a:t>
            </a:fld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DF3FC-800E-443B-86E3-7848211A0736}"/>
              </a:ext>
            </a:extLst>
          </p:cNvPr>
          <p:cNvSpPr/>
          <p:nvPr/>
        </p:nvSpPr>
        <p:spPr>
          <a:xfrm>
            <a:off x="3362132" y="5833214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adjoint source 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25219-FD66-4556-858B-9E5ECA1E3E2E}"/>
              </a:ext>
            </a:extLst>
          </p:cNvPr>
          <p:cNvSpPr/>
          <p:nvPr/>
        </p:nvSpPr>
        <p:spPr>
          <a:xfrm>
            <a:off x="9669414" y="5649769"/>
            <a:ext cx="2819400" cy="1357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Solve wavefield (receiver as virtual source)</a:t>
            </a:r>
            <a:endParaRPr lang="en-ID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F7BA2EF-0B0A-42FD-98A2-2B4911F547CB}"/>
              </a:ext>
            </a:extLst>
          </p:cNvPr>
          <p:cNvSpPr/>
          <p:nvPr/>
        </p:nvSpPr>
        <p:spPr>
          <a:xfrm>
            <a:off x="13573646" y="5649769"/>
            <a:ext cx="2514600" cy="13574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Adjoint wavefield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F1C81-2C2E-4475-A404-44966404B15E}"/>
              </a:ext>
            </a:extLst>
          </p:cNvPr>
          <p:cNvSpPr/>
          <p:nvPr/>
        </p:nvSpPr>
        <p:spPr>
          <a:xfrm>
            <a:off x="6303773" y="5836678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Time-reverse the adjoint source</a:t>
            </a:r>
            <a:endParaRPr lang="en-ID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C26B44-CBFA-4A3E-8826-E5CE4B6BAC88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419532" y="6328514"/>
            <a:ext cx="884241" cy="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19CD4F-77AE-47C6-AEFC-CE0A15BF6B90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8361173" y="6328514"/>
            <a:ext cx="1308241" cy="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8DD6E-FF9C-4C58-8E09-72B9F2B1C7B0}"/>
              </a:ext>
            </a:extLst>
          </p:cNvPr>
          <p:cNvCxnSpPr>
            <a:endCxn id="8" idx="5"/>
          </p:cNvCxnSpPr>
          <p:nvPr/>
        </p:nvCxnSpPr>
        <p:spPr>
          <a:xfrm>
            <a:off x="11818416" y="6328513"/>
            <a:ext cx="192491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6BD944-3539-4930-806B-5FA8AB11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82" y="7007258"/>
            <a:ext cx="3354491" cy="1350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E1B462-50CE-49F6-9026-DAA55176D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11898" y="7007258"/>
            <a:ext cx="3354491" cy="13505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2A3D7A-FAB5-4A12-A05A-A1CD72DB2B35}"/>
              </a:ext>
            </a:extLst>
          </p:cNvPr>
          <p:cNvSpPr/>
          <p:nvPr/>
        </p:nvSpPr>
        <p:spPr>
          <a:xfrm>
            <a:off x="3362133" y="2986380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seismic source</a:t>
            </a:r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327543-B907-41AB-8E09-4C057484C9A5}"/>
              </a:ext>
            </a:extLst>
          </p:cNvPr>
          <p:cNvSpPr/>
          <p:nvPr/>
        </p:nvSpPr>
        <p:spPr>
          <a:xfrm>
            <a:off x="6303773" y="2802935"/>
            <a:ext cx="2819400" cy="1357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Solve wavefield</a:t>
            </a:r>
            <a:endParaRPr lang="en-ID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AA9AB7-D849-4042-9350-CD1A3DA45185}"/>
              </a:ext>
            </a:extLst>
          </p:cNvPr>
          <p:cNvCxnSpPr/>
          <p:nvPr/>
        </p:nvCxnSpPr>
        <p:spPr>
          <a:xfrm>
            <a:off x="5419532" y="3502995"/>
            <a:ext cx="884241" cy="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497B63F0-BB3B-46EB-B196-DADEE540E126}"/>
              </a:ext>
            </a:extLst>
          </p:cNvPr>
          <p:cNvSpPr/>
          <p:nvPr/>
        </p:nvSpPr>
        <p:spPr>
          <a:xfrm>
            <a:off x="10134600" y="2750254"/>
            <a:ext cx="2514600" cy="13574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regular wavefield</a:t>
            </a:r>
            <a:endParaRPr lang="en-ID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2979CE-BC61-465A-BD9E-934403ED5E1D}"/>
              </a:ext>
            </a:extLst>
          </p:cNvPr>
          <p:cNvCxnSpPr>
            <a:cxnSpLocks/>
          </p:cNvCxnSpPr>
          <p:nvPr/>
        </p:nvCxnSpPr>
        <p:spPr>
          <a:xfrm>
            <a:off x="9123173" y="3428999"/>
            <a:ext cx="11638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5D4E3B-C201-4EF0-B3C4-E09121940724}"/>
              </a:ext>
            </a:extLst>
          </p:cNvPr>
          <p:cNvSpPr txBox="1"/>
          <p:nvPr/>
        </p:nvSpPr>
        <p:spPr>
          <a:xfrm>
            <a:off x="2421927" y="2380922"/>
            <a:ext cx="281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forward simulation</a:t>
            </a:r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A79D3-573E-4344-BCFD-13D9C42D6F9A}"/>
              </a:ext>
            </a:extLst>
          </p:cNvPr>
          <p:cNvSpPr txBox="1"/>
          <p:nvPr/>
        </p:nvSpPr>
        <p:spPr>
          <a:xfrm>
            <a:off x="2421926" y="5307453"/>
            <a:ext cx="281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Adjoint simulation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176177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Header">
  <a:themeElements>
    <a:clrScheme name="Custom 1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M Sans Bold"/>
        <a:ea typeface=""/>
        <a:cs typeface=""/>
      </a:majorFont>
      <a:minorFont>
        <a:latin typeface="IBM Plex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and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2694</TotalTime>
  <Words>445</Words>
  <Application>Microsoft Office PowerPoint</Application>
  <PresentationFormat>Custom</PresentationFormat>
  <Paragraphs>154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IBM Plex Mono</vt:lpstr>
      <vt:lpstr>Calibri</vt:lpstr>
      <vt:lpstr>DM Sans Bold</vt:lpstr>
      <vt:lpstr>Arial</vt:lpstr>
      <vt:lpstr>Title Slide</vt:lpstr>
      <vt:lpstr>Section Header</vt:lpstr>
      <vt:lpstr>Title and Content</vt:lpstr>
      <vt:lpstr>Progres 3 – Adjoint simulation</vt:lpstr>
      <vt:lpstr>Gradient-based optimization</vt:lpstr>
      <vt:lpstr>Movie volume (velocity Z component) slice at y=10 (+=red)</vt:lpstr>
      <vt:lpstr>Movie volume (velocity Z comp.) slice at z = -50</vt:lpstr>
      <vt:lpstr>Surface Movie ( Velocity Z component at z=0)</vt:lpstr>
      <vt:lpstr>Tomographic model</vt:lpstr>
      <vt:lpstr>Movie</vt:lpstr>
      <vt:lpstr>Adjoint simulation</vt:lpstr>
      <vt:lpstr>Adjoint simulation in a nutshell</vt:lpstr>
      <vt:lpstr>Waveform misfit adjoint source</vt:lpstr>
      <vt:lpstr>Model configuration (for synthetic and “data”)</vt:lpstr>
      <vt:lpstr>Simulation configuration</vt:lpstr>
      <vt:lpstr>PowerPoint Presentation</vt:lpstr>
      <vt:lpstr>PowerPoint Presentation</vt:lpstr>
      <vt:lpstr>PowerPoint Presentation</vt:lpstr>
      <vt:lpstr>PowerPoint Presentation</vt:lpstr>
      <vt:lpstr>Derivatives with respect to structural parameter</vt:lpstr>
      <vt:lpstr>PowerPoint Presentation</vt:lpstr>
      <vt:lpstr>Z = -50</vt:lpstr>
      <vt:lpstr>Z = -25</vt:lpstr>
      <vt:lpstr>Z = 0</vt:lpstr>
      <vt:lpstr>Traveltime kernel</vt:lpstr>
      <vt:lpstr>PowerPoint Presentation</vt:lpstr>
      <vt:lpstr>PowerPoint Presentation</vt:lpstr>
      <vt:lpstr>Traveltime kernel</vt:lpstr>
      <vt:lpstr>PowerPoint Presentation</vt:lpstr>
      <vt:lpstr>Source Inversion (Derivative with respect to source parameters)</vt:lpstr>
      <vt:lpstr>PowerPoint Presentation</vt:lpstr>
      <vt:lpstr>Adjoint source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</dc:title>
  <dc:creator>Azhar</dc:creator>
  <cp:lastModifiedBy>Azhar Harisandi</cp:lastModifiedBy>
  <cp:revision>85</cp:revision>
  <dcterms:created xsi:type="dcterms:W3CDTF">2006-08-16T00:00:00Z</dcterms:created>
  <dcterms:modified xsi:type="dcterms:W3CDTF">2021-11-22T23:28:51Z</dcterms:modified>
  <dc:identifier>DAEflMz9aKw</dc:identifier>
</cp:coreProperties>
</file>